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59" r:id="rId3"/>
    <p:sldId id="257" r:id="rId4"/>
    <p:sldId id="275" r:id="rId5"/>
    <p:sldId id="287" r:id="rId6"/>
    <p:sldId id="284" r:id="rId7"/>
    <p:sldId id="336" r:id="rId8"/>
    <p:sldId id="283" r:id="rId9"/>
    <p:sldId id="290" r:id="rId10"/>
    <p:sldId id="292" r:id="rId11"/>
    <p:sldId id="293" r:id="rId12"/>
    <p:sldId id="294" r:id="rId13"/>
    <p:sldId id="340" r:id="rId14"/>
    <p:sldId id="295" r:id="rId15"/>
    <p:sldId id="285" r:id="rId16"/>
    <p:sldId id="296" r:id="rId17"/>
    <p:sldId id="297" r:id="rId18"/>
    <p:sldId id="286" r:id="rId19"/>
    <p:sldId id="342" r:id="rId20"/>
    <p:sldId id="282" r:id="rId21"/>
  </p:sldIdLst>
  <p:sldSz cx="12192000" cy="6858000"/>
  <p:notesSz cx="6858000" cy="9144000"/>
  <p:embeddedFontLst>
    <p:embeddedFont>
      <p:font typeface="Pacifico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Verdana" panose="020B0604030504040204" pitchFamily="34" charset="0"/>
      <p:regular r:id="rId28"/>
      <p:bold r:id="rId29"/>
      <p:italic r:id="rId30"/>
      <p:boldItalic r:id="rId31"/>
    </p:embeddedFont>
    <p:embeddedFont>
      <p:font typeface="Showcard Gothic" panose="04020904020102020604" pitchFamily="82" charset="0"/>
      <p:regular r:id="rId32"/>
    </p:embeddedFont>
    <p:embeddedFont>
      <p:font typeface="Bebas Neue Bold" panose="020B0606020202050201" charset="0"/>
      <p:bold r:id="rId33"/>
    </p:embeddedFont>
    <p:embeddedFont>
      <p:font typeface="Bauhaus 93" panose="04030905020B02020C02" pitchFamily="82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A55"/>
    <a:srgbClr val="FFFFFF"/>
    <a:srgbClr val="000000"/>
    <a:srgbClr val="B27418"/>
    <a:srgbClr val="F9B479"/>
    <a:srgbClr val="4493CC"/>
    <a:srgbClr val="6C76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9" autoAdjust="0"/>
    <p:restoredTop sz="87830" autoAdjust="0"/>
  </p:normalViewPr>
  <p:slideViewPr>
    <p:cSldViewPr snapToGrid="0">
      <p:cViewPr varScale="1">
        <p:scale>
          <a:sx n="111" d="100"/>
          <a:sy n="111" d="100"/>
        </p:scale>
        <p:origin x="30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FILE-NA1-03\USERDATA1$\HERSH363\Desktop\Copy%20of%20Hours%20dev%20locke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\\FILE-NA1-03\USERDATA1$\HERSH363\Desktop\Copy%20of%20Hours%20dev%20locked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Sheet2!$C$30</c:f>
              <c:strCache>
                <c:ptCount val="1"/>
                <c:pt idx="0">
                  <c:v>Monthly report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2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3AD-4ADB-BD19-EC387C2E9B18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2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3AD-4ADB-BD19-EC387C2E9B18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2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3AD-4ADB-BD19-EC387C2E9B18}"/>
              </c:ext>
            </c:extLst>
          </c:dPt>
          <c:dPt>
            <c:idx val="3"/>
            <c:invertIfNegative val="0"/>
            <c:bubble3D val="0"/>
            <c:spPr>
              <a:solidFill>
                <a:srgbClr val="FFBA5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3AD-4ADB-BD19-EC387C2E9B18}"/>
              </c:ext>
            </c:extLst>
          </c:dPt>
          <c:dPt>
            <c:idx val="4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03AD-4ADB-BD19-EC387C2E9B18}"/>
              </c:ext>
            </c:extLst>
          </c:dPt>
          <c:dLbls>
            <c:spPr>
              <a:noFill/>
              <a:ln>
                <a:solidFill>
                  <a:schemeClr val="accent1"/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rgbClr val="000000"/>
                    </a:solidFill>
                    <a:effectLst>
                      <a:outerShdw blurRad="50800" dist="50800" dir="5400000" sx="41000" sy="41000" algn="ctr" rotWithShape="0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Sheet2!$B$31:$B$35</c:f>
              <c:numCache>
                <c:formatCode>mmm\-yy</c:formatCode>
                <c:ptCount val="5"/>
                <c:pt idx="0">
                  <c:v>43374</c:v>
                </c:pt>
                <c:pt idx="1">
                  <c:v>43405</c:v>
                </c:pt>
                <c:pt idx="2">
                  <c:v>43435</c:v>
                </c:pt>
                <c:pt idx="3">
                  <c:v>43466</c:v>
                </c:pt>
              </c:numCache>
            </c:numRef>
          </c:cat>
          <c:val>
            <c:numRef>
              <c:f>Sheet2!$C$31:$C$35</c:f>
              <c:numCache>
                <c:formatCode>General</c:formatCode>
                <c:ptCount val="5"/>
                <c:pt idx="0">
                  <c:v>20</c:v>
                </c:pt>
                <c:pt idx="1">
                  <c:v>22</c:v>
                </c:pt>
                <c:pt idx="2">
                  <c:v>18</c:v>
                </c:pt>
                <c:pt idx="3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3AD-4ADB-BD19-EC387C2E9B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2630912"/>
        <c:axId val="252632872"/>
      </c:barChart>
      <c:dateAx>
        <c:axId val="252630912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sx="144000" sy="144000" algn="ctr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632872"/>
        <c:crosses val="autoZero"/>
        <c:auto val="1"/>
        <c:lblOffset val="100"/>
        <c:baseTimeUnit val="months"/>
      </c:dateAx>
      <c:valAx>
        <c:axId val="252632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630912"/>
        <c:crosses val="autoZero"/>
        <c:crossBetween val="between"/>
      </c:valAx>
      <c:sp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solidFill>
            <a:schemeClr val="accent1"/>
          </a:solidFill>
        </a:ln>
        <a:effectLst/>
      </c:spPr>
    </c:plotArea>
    <c:plotVisOnly val="1"/>
    <c:dispBlanksAs val="gap"/>
    <c:showDLblsOverMax val="0"/>
  </c:chart>
  <c:spPr>
    <a:pattFill prst="pct5">
      <a:fgClr>
        <a:schemeClr val="accent1"/>
      </a:fgClr>
      <a:bgClr>
        <a:schemeClr val="bg1">
          <a:lumMod val="10000"/>
        </a:schemeClr>
      </a:bgClr>
    </a:patt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10" b="1" i="0" baseline="0" dirty="0">
                <a:solidFill>
                  <a:srgbClr val="000000"/>
                </a:solidFill>
              </a:rPr>
              <a:t>Total Hours Dev branch Locked – Jan 2019</a:t>
            </a:r>
          </a:p>
          <a:p>
            <a:pPr>
              <a:defRPr/>
            </a:pPr>
            <a:r>
              <a:rPr lang="en-US" sz="1810" b="1" i="0" baseline="0" dirty="0">
                <a:solidFill>
                  <a:srgbClr val="000000"/>
                </a:solidFill>
              </a:rPr>
              <a:t>84 </a:t>
            </a:r>
            <a:r>
              <a:rPr lang="en-US" sz="1810" b="1" i="0" baseline="0" dirty="0" err="1">
                <a:solidFill>
                  <a:srgbClr val="000000"/>
                </a:solidFill>
              </a:rPr>
              <a:t>hrs</a:t>
            </a:r>
            <a:endParaRPr lang="en-US" sz="1810" b="1" i="0" baseline="0" dirty="0">
              <a:solidFill>
                <a:srgbClr val="000000"/>
              </a:solidFill>
            </a:endParaRPr>
          </a:p>
        </c:rich>
      </c:tx>
      <c:overlay val="0"/>
      <c:spPr>
        <a:noFill/>
        <a:ln>
          <a:solidFill>
            <a:schemeClr val="accent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Sheet2!$B$5:$B$20</c:f>
              <c:numCache>
                <c:formatCode>[$-409]d\-mmm;@</c:formatCode>
                <c:ptCount val="16"/>
                <c:pt idx="0">
                  <c:v>43467</c:v>
                </c:pt>
                <c:pt idx="1">
                  <c:v>43469</c:v>
                </c:pt>
                <c:pt idx="2">
                  <c:v>43472</c:v>
                </c:pt>
                <c:pt idx="3">
                  <c:v>43473</c:v>
                </c:pt>
                <c:pt idx="4">
                  <c:v>43474</c:v>
                </c:pt>
                <c:pt idx="5">
                  <c:v>43476</c:v>
                </c:pt>
                <c:pt idx="6">
                  <c:v>43479</c:v>
                </c:pt>
                <c:pt idx="7">
                  <c:v>43483</c:v>
                </c:pt>
                <c:pt idx="8">
                  <c:v>43487</c:v>
                </c:pt>
                <c:pt idx="9">
                  <c:v>43488</c:v>
                </c:pt>
                <c:pt idx="10">
                  <c:v>43489</c:v>
                </c:pt>
                <c:pt idx="11">
                  <c:v>43490</c:v>
                </c:pt>
                <c:pt idx="12">
                  <c:v>43493</c:v>
                </c:pt>
                <c:pt idx="13">
                  <c:v>29</c:v>
                </c:pt>
                <c:pt idx="14">
                  <c:v>30</c:v>
                </c:pt>
                <c:pt idx="15">
                  <c:v>31</c:v>
                </c:pt>
              </c:numCache>
            </c:numRef>
          </c:cat>
          <c:val>
            <c:numRef>
              <c:f>Sheet2!$C$5:$C$20</c:f>
              <c:numCache>
                <c:formatCode>General</c:formatCode>
                <c:ptCount val="16"/>
                <c:pt idx="0">
                  <c:v>1</c:v>
                </c:pt>
                <c:pt idx="1">
                  <c:v>8</c:v>
                </c:pt>
                <c:pt idx="2">
                  <c:v>5</c:v>
                </c:pt>
                <c:pt idx="3">
                  <c:v>3</c:v>
                </c:pt>
                <c:pt idx="4">
                  <c:v>1</c:v>
                </c:pt>
                <c:pt idx="5">
                  <c:v>7</c:v>
                </c:pt>
                <c:pt idx="6">
                  <c:v>2</c:v>
                </c:pt>
                <c:pt idx="7">
                  <c:v>12</c:v>
                </c:pt>
                <c:pt idx="8">
                  <c:v>4</c:v>
                </c:pt>
                <c:pt idx="9">
                  <c:v>5</c:v>
                </c:pt>
                <c:pt idx="10">
                  <c:v>6</c:v>
                </c:pt>
                <c:pt idx="11">
                  <c:v>9</c:v>
                </c:pt>
                <c:pt idx="12">
                  <c:v>0</c:v>
                </c:pt>
                <c:pt idx="13">
                  <c:v>0</c:v>
                </c:pt>
                <c:pt idx="14">
                  <c:v>19</c:v>
                </c:pt>
                <c:pt idx="15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B30-4FFD-A4F1-3A5952991B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634440"/>
        <c:axId val="252631304"/>
      </c:lineChart>
      <c:catAx>
        <c:axId val="252634440"/>
        <c:scaling>
          <c:orientation val="minMax"/>
        </c:scaling>
        <c:delete val="0"/>
        <c:axPos val="b"/>
        <c:numFmt formatCode="[$-409]d\-mmm;@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631304"/>
        <c:crosses val="autoZero"/>
        <c:auto val="0"/>
        <c:lblAlgn val="ctr"/>
        <c:lblOffset val="100"/>
        <c:noMultiLvlLbl val="0"/>
      </c:catAx>
      <c:valAx>
        <c:axId val="252631304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634440"/>
        <c:crosses val="autoZero"/>
        <c:crossBetween val="between"/>
      </c:valAx>
      <c:spPr>
        <a:blipFill>
          <a:blip xmlns:r="http://schemas.openxmlformats.org/officeDocument/2006/relationships" r:embed="rId3"/>
          <a:tile tx="0" ty="0" sx="100000" sy="100000" flip="none" algn="tl"/>
        </a:blipFill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0.png>
</file>

<file path=ppt/media/image11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77268C-4470-4B7C-9F36-4358D18AC9A3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F1789-58E8-4ACC-BADE-80D843CB6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503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F1789-58E8-4ACC-BADE-80D843CB6C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021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F1789-58E8-4ACC-BADE-80D843CB6CB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93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9F1789-58E8-4ACC-BADE-80D843CB6C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8350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F1789-58E8-4ACC-BADE-80D843CB6CBB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682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F1789-58E8-4ACC-BADE-80D843CB6CB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551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A155A-0D56-4E8A-B668-06B62481B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10515600" cy="2387600"/>
          </a:xfrm>
        </p:spPr>
        <p:txBody>
          <a:bodyPr anchor="b"/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4CD203-1D18-47DD-ACFB-DBD1479018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10515600" cy="165576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  <a:latin typeface="+mn-lt"/>
                <a:ea typeface="Pacific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EF2F9-0E99-4D24-AE69-F647E2293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2A507-AC70-4EED-A99A-4DFE03B18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BD9F8-8BCA-4847-86F4-E636184FD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24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C0DF-6D4A-4137-89B4-EF59C57F3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113D02-EA19-4EFD-9ED8-0B7BC31B7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D68C0-DB5D-4785-95BD-20EADCD75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20ADE-3BC6-49AA-9EBF-1B15B2547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A4971-D08D-4489-83E2-7192304C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9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B46441-B53D-4A81-B1C9-D748342E8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69402B-B2E8-4B00-8E15-524B23A07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252DC-7CA3-49DF-B359-5120F8FE1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4BD11-585F-4638-9377-D425DC88C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BB022-AD1C-46E0-B371-9F15E05A0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7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3E393-C0BF-4ED8-8545-7E4C90AFF83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800240"/>
            <a:ext cx="10972800" cy="276999"/>
          </a:xfrm>
        </p:spPr>
        <p:txBody>
          <a:bodyPr/>
          <a:lstStyle>
            <a:lvl1pPr>
              <a:defRPr sz="18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Subheading here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572000"/>
          </a:xfrm>
        </p:spPr>
        <p:txBody>
          <a:bodyPr/>
          <a:lstStyle>
            <a:lvl5pPr>
              <a:defRPr baseline="0"/>
            </a:lvl5pPr>
            <a:lvl6pPr>
              <a:defRPr baseline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09600" y="6248400"/>
            <a:ext cx="109728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900458" y="6300217"/>
            <a:ext cx="2377143" cy="347429"/>
          </a:xfrm>
          <a:prstGeom prst="rect">
            <a:avLst/>
          </a:prstGeom>
        </p:spPr>
      </p:pic>
      <p:sp>
        <p:nvSpPr>
          <p:cNvPr id="9" name="Footer Placeholder 4 Copyright"/>
          <p:cNvSpPr>
            <a:spLocks noGrp="1"/>
          </p:cNvSpPr>
          <p:nvPr>
            <p:ph type="ftr" sz="quarter" idx="3"/>
          </p:nvPr>
        </p:nvSpPr>
        <p:spPr>
          <a:xfrm>
            <a:off x="609600" y="6400801"/>
            <a:ext cx="7037137" cy="92333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600">
                <a:solidFill>
                  <a:schemeClr val="tx1"/>
                </a:solidFill>
              </a:defRPr>
            </a:lvl1pPr>
          </a:lstStyle>
          <a:p>
            <a:r>
              <a:rPr lang="en-GB"/>
              <a:t>© 2017 Willis Towers Watson.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547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072B3-082D-490A-BE18-448495BCB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8CEE6-DE3C-45B5-8AAB-AE28428DC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C6ED0-2516-40EA-8FB5-35B6A5F8E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2E91E-7E6D-4EFE-8F29-9155CE2EE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DB889-D7A5-4BB6-B4A2-5A230CB3E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391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04391-DBC1-49FB-B31C-572B7A7B1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36339-B268-46B1-ADF3-B8B64FAC3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70149-D9C0-4F6D-B983-F7C9FFC5A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E765F-B9F2-4930-B7BF-F9E6625A0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46FAE-FFD9-466E-AFFB-C441C1773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554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5E06A-D250-4CD7-9F38-CB20C5A97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70DAF-1F41-404B-B75F-BCC4865FC8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3F6FA4-B28F-43D0-BFD8-A20D0005FB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F573EA-E3FB-4A30-93B6-C97513C1D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EBAFA-E46C-439F-B2C0-C009AA0A9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F1DE61-7418-4A48-8F6B-02DEF26D5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890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D31F3-538C-4CB8-91AB-240E433BB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BC95D-EFA3-4C63-B094-18687F6C2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3E6ED0-F492-45C9-8717-42CAFFFB0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939AE2-F711-4007-A12C-7FA92F5459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B24A5D-46AC-4712-A6A8-9194BB2E81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C8C2E3-C5B2-4C34-A5BE-961AE9299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80E74C-9CD4-4ED1-A3F4-E9DED3CCA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63FCEA-B824-459A-8C1D-9F5B2F9D1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440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A3D55-A1FB-4382-9430-4F4BA6328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AA7B5-80ED-4CA1-8BA7-F97FA4B33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192A37-8897-41D9-BD94-455F270AA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7F27E1-CB37-4D85-A61D-B26730BC4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54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45F301-A507-4190-99BA-A4D6BF65F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A3082E-435D-4FCB-A26F-0B8C4CC53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1554A-64B2-4194-9CCB-A7416FC2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392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CFAF2-4212-4111-BCEC-A75702437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E6BEA-BD40-4CB4-9998-74120B109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90185-430F-4178-82FC-095B52491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72F262-8DD1-42E2-A6FE-5CA594A7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C690D-558C-473F-931D-AF23E428B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DAE14-2D03-4639-9EB1-FF3B850E9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512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B388-3C6D-4B57-A1D5-5531877F2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11F9B1-90CE-4E4A-B8B5-F0F92C97E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463E5B-19AB-42A8-9DAD-A8A74CA3DB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8B8F0C-3B51-4995-9551-A030C87EA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54EF4C-8C2E-41C7-B6AA-0D9216604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58D3A-A90D-4FEA-A8EC-BBD00C7C8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6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93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BEA793-DC22-4CCF-9EDD-8FC80A33F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EEC66-3B3A-4FBB-B596-7063BB9C9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A9788-611A-43BC-9BFE-0A070F724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113AC-AFB7-4E5A-8B6E-0936D2D8C5B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9F7DF-DC4B-46C9-9DCC-FF9477B38C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756DA-7814-49B7-A3B2-247F25545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55736-ACD5-467B-8344-1619D2E17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96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p-wiki.net/scp-1333-j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386A8-3771-4834-8CD8-0B1C8BE5F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547" y="1122363"/>
            <a:ext cx="11983453" cy="2387600"/>
          </a:xfrm>
        </p:spPr>
        <p:txBody>
          <a:bodyPr>
            <a:noAutofit/>
          </a:bodyPr>
          <a:lstStyle/>
          <a:p>
            <a:pPr algn="l"/>
            <a:r>
              <a:rPr lang="en-US" sz="11500" dirty="0">
                <a:ln>
                  <a:solidFill>
                    <a:schemeClr val="bg1">
                      <a:lumMod val="10000"/>
                    </a:schemeClr>
                  </a:solidFill>
                </a:ln>
              </a:rPr>
              <a:t>Presentation Name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B85126-B645-44BB-9AAD-B86E5F9356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sz="6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chemeClr val="bg2"/>
                </a:solidFill>
              </a:rPr>
              <a:t>DATE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14184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5011-E346-48CF-B391-9410F0A8A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090" y="365125"/>
            <a:ext cx="4217709" cy="1325563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rgbClr val="000000"/>
                </a:solidFill>
                <a:latin typeface="+mn-lt"/>
              </a:rPr>
              <a:t>GIT-Revert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336E68-C476-46F7-AE8B-E468E3179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931" y="1690688"/>
            <a:ext cx="9452138" cy="212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CD5083-5495-4ACA-A188-24CB85E79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931" y="4196875"/>
            <a:ext cx="9508201" cy="2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237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5011-E346-48CF-B391-9410F0A8A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7530" y="365125"/>
            <a:ext cx="8846269" cy="1325563"/>
          </a:xfrm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rgbClr val="000000"/>
                </a:solidFill>
                <a:latin typeface="+mn-lt"/>
              </a:rPr>
              <a:t>GIT-Revert – command line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25602D-C6ED-489E-B0BE-7A57D04BBE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533" y="2538919"/>
            <a:ext cx="11026341" cy="257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288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5011-E346-48CF-B391-9410F0A8A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4602" y="365125"/>
            <a:ext cx="8469197" cy="1325563"/>
          </a:xfrm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rgbClr val="000000"/>
                </a:solidFill>
                <a:latin typeface="+mn-lt"/>
              </a:rPr>
              <a:t>GIT-Revert – Visual Studio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9805B6-CE20-448D-B131-2C76036364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5381" y="1985294"/>
            <a:ext cx="9721238" cy="4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35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5011-E346-48CF-B391-9410F0A8A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4602" y="365125"/>
            <a:ext cx="8469197" cy="1325563"/>
          </a:xfrm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rgbClr val="000000"/>
                </a:solidFill>
                <a:latin typeface="+mn-lt"/>
              </a:rPr>
              <a:t>GIT-Revert – Azure </a:t>
            </a:r>
            <a:r>
              <a:rPr lang="en-US" sz="8000" dirty="0" err="1">
                <a:solidFill>
                  <a:srgbClr val="000000"/>
                </a:solidFill>
                <a:latin typeface="+mn-lt"/>
              </a:rPr>
              <a:t>Devops</a:t>
            </a:r>
            <a:endParaRPr lang="en-US" sz="80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D1EC77-E5DF-40BF-8B80-20D0DBDE4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62" y="1623796"/>
            <a:ext cx="10353675" cy="2819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C9B999-59F6-4F5C-8088-EA2F58429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8036" y="4670391"/>
            <a:ext cx="549592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613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4D540-2B70-41A8-88D7-D9CBE6E83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3583"/>
            <a:ext cx="10515600" cy="523338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0000" dirty="0">
                <a:solidFill>
                  <a:srgbClr val="000000"/>
                </a:solidFill>
              </a:rPr>
              <a:t>REVERT</a:t>
            </a:r>
          </a:p>
          <a:p>
            <a:pPr marL="0" indent="0" algn="ctr">
              <a:buNone/>
            </a:pPr>
            <a:r>
              <a:rPr lang="en-US" sz="15000" b="1" u="sng" dirty="0">
                <a:solidFill>
                  <a:srgbClr val="000000"/>
                </a:solidFill>
              </a:rPr>
              <a:t>IS NOT</a:t>
            </a:r>
          </a:p>
          <a:p>
            <a:pPr marL="0" indent="0" algn="ctr">
              <a:buNone/>
            </a:pPr>
            <a:r>
              <a:rPr lang="en-US" sz="10000" dirty="0">
                <a:solidFill>
                  <a:srgbClr val="000000"/>
                </a:solidFill>
              </a:rPr>
              <a:t>RESET</a:t>
            </a:r>
          </a:p>
        </p:txBody>
      </p:sp>
    </p:spTree>
    <p:extLst>
      <p:ext uri="{BB962C8B-B14F-4D97-AF65-F5344CB8AC3E}">
        <p14:creationId xmlns:p14="http://schemas.microsoft.com/office/powerpoint/2010/main" val="2488738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54D456-3880-41BF-8A62-516CB62AEF14}"/>
              </a:ext>
            </a:extLst>
          </p:cNvPr>
          <p:cNvSpPr txBox="1"/>
          <p:nvPr/>
        </p:nvSpPr>
        <p:spPr>
          <a:xfrm>
            <a:off x="670600" y="269170"/>
            <a:ext cx="112689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ln>
                  <a:solidFill>
                    <a:srgbClr val="000000"/>
                  </a:solidFill>
                </a:ln>
                <a:latin typeface="+mj-lt"/>
              </a:rPr>
              <a:t>Impediment</a:t>
            </a:r>
          </a:p>
          <a:p>
            <a:pPr algn="r"/>
            <a:r>
              <a:rPr lang="en-US" sz="9600" dirty="0">
                <a:ln>
                  <a:solidFill>
                    <a:srgbClr val="000000"/>
                  </a:solidFill>
                </a:ln>
                <a:latin typeface="+mj-lt"/>
              </a:rPr>
              <a:t>Updates</a:t>
            </a:r>
          </a:p>
        </p:txBody>
      </p:sp>
    </p:spTree>
    <p:extLst>
      <p:ext uri="{BB962C8B-B14F-4D97-AF65-F5344CB8AC3E}">
        <p14:creationId xmlns:p14="http://schemas.microsoft.com/office/powerpoint/2010/main" val="16557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our Impediments…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7972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branch status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/>
        </p:nvGraphicFramePr>
        <p:xfrm>
          <a:off x="838200" y="1539434"/>
          <a:ext cx="10748057" cy="49886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096259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54D456-3880-41BF-8A62-516CB62AEF14}"/>
              </a:ext>
            </a:extLst>
          </p:cNvPr>
          <p:cNvSpPr txBox="1"/>
          <p:nvPr/>
        </p:nvSpPr>
        <p:spPr>
          <a:xfrm>
            <a:off x="0" y="1909009"/>
            <a:ext cx="1126893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dirty="0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  <a:latin typeface="Bauhaus 93" panose="04030905020B02020C02" pitchFamily="82" charset="0"/>
              </a:rPr>
              <a:t>IMPEDIMENT</a:t>
            </a:r>
            <a:br>
              <a:rPr lang="en-US" sz="11000" dirty="0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  <a:latin typeface="Bauhaus 93" panose="04030905020B02020C02" pitchFamily="82" charset="0"/>
              </a:rPr>
            </a:br>
            <a:r>
              <a:rPr lang="en-US" sz="11000" dirty="0">
                <a:ln>
                  <a:solidFill>
                    <a:srgbClr val="000000"/>
                  </a:solidFill>
                </a:ln>
                <a:solidFill>
                  <a:srgbClr val="FF0000"/>
                </a:solidFill>
                <a:latin typeface="Bauhaus 93" panose="04030905020B02020C02" pitchFamily="82" charset="0"/>
              </a:rPr>
              <a:t>BOT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7254D0-8EBE-4340-9651-C5C6503E40E7}"/>
              </a:ext>
            </a:extLst>
          </p:cNvPr>
          <p:cNvSpPr txBox="1"/>
          <p:nvPr/>
        </p:nvSpPr>
        <p:spPr>
          <a:xfrm>
            <a:off x="1293779" y="4549676"/>
            <a:ext cx="107852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br>
              <a:rPr lang="en-US" sz="3600" dirty="0">
                <a:ln>
                  <a:solidFill>
                    <a:schemeClr val="bg2"/>
                  </a:solidFill>
                </a:ln>
                <a:solidFill>
                  <a:srgbClr val="000000"/>
                </a:solidFill>
                <a:latin typeface="Showcard Gothic" panose="04020904020102020604" pitchFamily="82" charset="0"/>
              </a:rPr>
            </a:br>
            <a:r>
              <a:rPr lang="en-US" sz="3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FF0000"/>
                </a:solidFill>
                <a:latin typeface="Showcard Gothic" panose="04020904020102020604" pitchFamily="82" charset="0"/>
              </a:rPr>
              <a:t>Runs at </a:t>
            </a:r>
            <a:r>
              <a:rPr lang="en-US" sz="3600" dirty="0">
                <a:ln>
                  <a:solidFill>
                    <a:schemeClr val="bg2"/>
                  </a:solidFill>
                </a:ln>
                <a:solidFill>
                  <a:srgbClr val="000000"/>
                </a:solidFill>
                <a:latin typeface="Showcard Gothic" panose="04020904020102020604" pitchFamily="82" charset="0"/>
              </a:rPr>
              <a:t>9am, noon, and 3pm</a:t>
            </a:r>
          </a:p>
          <a:p>
            <a:pPr algn="r"/>
            <a:r>
              <a:rPr lang="en-US" sz="3600" dirty="0">
                <a:ln>
                  <a:solidFill>
                    <a:schemeClr val="bg2"/>
                  </a:solidFill>
                </a:ln>
                <a:solidFill>
                  <a:srgbClr val="000000"/>
                </a:solidFill>
                <a:latin typeface="Showcard Gothic" panose="04020904020102020604" pitchFamily="82" charset="0"/>
              </a:rPr>
              <a:t>Impediments that hit 1, 4, 8, 16 hours old</a:t>
            </a:r>
          </a:p>
          <a:p>
            <a:pPr algn="r"/>
            <a:r>
              <a:rPr lang="en-US" sz="3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FF0000"/>
                </a:solidFill>
                <a:latin typeface="Showcard Gothic" panose="04020904020102020604" pitchFamily="82" charset="0"/>
              </a:rPr>
              <a:t>Next up:</a:t>
            </a:r>
            <a:r>
              <a:rPr lang="en-US" sz="3600" dirty="0">
                <a:ln>
                  <a:solidFill>
                    <a:schemeClr val="bg2"/>
                  </a:solidFill>
                </a:ln>
                <a:solidFill>
                  <a:srgbClr val="000000"/>
                </a:solidFill>
                <a:latin typeface="Showcard Gothic" panose="04020904020102020604" pitchFamily="82" charset="0"/>
              </a:rPr>
              <a:t> BRANCH Locking, two-way chat</a:t>
            </a:r>
          </a:p>
        </p:txBody>
      </p:sp>
    </p:spTree>
    <p:extLst>
      <p:ext uri="{BB962C8B-B14F-4D97-AF65-F5344CB8AC3E}">
        <p14:creationId xmlns:p14="http://schemas.microsoft.com/office/powerpoint/2010/main" val="1403811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037C-DEEA-40C8-A3D6-21418CB29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4273" y="1884908"/>
            <a:ext cx="11069053" cy="2364244"/>
          </a:xfrm>
        </p:spPr>
        <p:txBody>
          <a:bodyPr>
            <a:noAutofit/>
          </a:bodyPr>
          <a:lstStyle/>
          <a:p>
            <a:pPr algn="ctr"/>
            <a:r>
              <a:rPr lang="en-US" sz="8800" dirty="0">
                <a:ln>
                  <a:solidFill>
                    <a:srgbClr val="000000"/>
                  </a:solidFill>
                </a:ln>
              </a:rPr>
              <a:t>One more thing…</a:t>
            </a:r>
          </a:p>
        </p:txBody>
      </p:sp>
    </p:spTree>
    <p:extLst>
      <p:ext uri="{BB962C8B-B14F-4D97-AF65-F5344CB8AC3E}">
        <p14:creationId xmlns:p14="http://schemas.microsoft.com/office/powerpoint/2010/main" val="80394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3123" y="365125"/>
            <a:ext cx="11924906" cy="1325563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9600" dirty="0">
                <a:ln>
                  <a:solidFill>
                    <a:schemeClr val="bg1">
                      <a:lumMod val="10000"/>
                    </a:schemeClr>
                  </a:solidFill>
                </a:ln>
              </a:rPr>
              <a:t>Welcome, new hires!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A7034A9E-7123-48B5-BA15-C27CBD22BC06}"/>
              </a:ext>
            </a:extLst>
          </p:cNvPr>
          <p:cNvSpPr txBox="1">
            <a:spLocks/>
          </p:cNvSpPr>
          <p:nvPr/>
        </p:nvSpPr>
        <p:spPr>
          <a:xfrm>
            <a:off x="5963" y="5573848"/>
            <a:ext cx="59765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ln>
                  <a:solidFill>
                    <a:schemeClr val="bg1">
                      <a:lumMod val="10000"/>
                    </a:schemeClr>
                  </a:solidFill>
                </a:ln>
              </a:rPr>
              <a:t>More to come…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D55920A-0ABD-4E83-B042-3ACF8FCBBAA2}"/>
              </a:ext>
            </a:extLst>
          </p:cNvPr>
          <p:cNvGrpSpPr/>
          <p:nvPr/>
        </p:nvGrpSpPr>
        <p:grpSpPr>
          <a:xfrm>
            <a:off x="2009167" y="1694618"/>
            <a:ext cx="7568064" cy="1913687"/>
            <a:chOff x="2009167" y="1694618"/>
            <a:chExt cx="7568064" cy="1913687"/>
          </a:xfrm>
        </p:grpSpPr>
        <p:sp>
          <p:nvSpPr>
            <p:cNvPr id="5" name="TextBox 4"/>
            <p:cNvSpPr txBox="1"/>
            <p:nvPr/>
          </p:nvSpPr>
          <p:spPr>
            <a:xfrm>
              <a:off x="2009167" y="1694618"/>
              <a:ext cx="2331087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>
                  <a:ln>
                    <a:solidFill>
                      <a:schemeClr val="bg1">
                        <a:lumMod val="10000"/>
                      </a:schemeClr>
                    </a:solidFill>
                  </a:ln>
                  <a:solidFill>
                    <a:schemeClr val="accent2"/>
                  </a:solidFill>
                </a:rPr>
                <a:t>NAME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434698" y="2684975"/>
              <a:ext cx="714253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>
                  <a:ln>
                    <a:solidFill>
                      <a:srgbClr val="000000"/>
                    </a:solidFill>
                  </a:ln>
                  <a:solidFill>
                    <a:schemeClr val="accent4"/>
                  </a:solidFill>
                </a:rPr>
                <a:t>Software Engineer, </a:t>
              </a:r>
              <a:r>
                <a:rPr lang="en-US" sz="5400" dirty="0" err="1">
                  <a:ln>
                    <a:solidFill>
                      <a:srgbClr val="000000"/>
                    </a:solidFill>
                  </a:ln>
                  <a:solidFill>
                    <a:schemeClr val="bg2"/>
                  </a:solidFill>
                </a:rPr>
                <a:t>Teamname</a:t>
              </a:r>
              <a:endParaRPr lang="en-US" sz="5400" dirty="0">
                <a:ln>
                  <a:solidFill>
                    <a:srgbClr val="000000"/>
                  </a:solidFill>
                </a:ln>
                <a:solidFill>
                  <a:schemeClr val="bg2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3DDE297-3A2F-4C25-9A7E-294E8CB36E1B}"/>
              </a:ext>
            </a:extLst>
          </p:cNvPr>
          <p:cNvGrpSpPr/>
          <p:nvPr/>
        </p:nvGrpSpPr>
        <p:grpSpPr>
          <a:xfrm>
            <a:off x="3526208" y="4087696"/>
            <a:ext cx="6361002" cy="1913687"/>
            <a:chOff x="3526208" y="4087696"/>
            <a:chExt cx="6361002" cy="191368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0374E2E-7BF5-40C5-9AA4-D6932099AEF9}"/>
                </a:ext>
              </a:extLst>
            </p:cNvPr>
            <p:cNvSpPr txBox="1"/>
            <p:nvPr/>
          </p:nvSpPr>
          <p:spPr>
            <a:xfrm>
              <a:off x="3526208" y="4087696"/>
              <a:ext cx="2331087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>
                  <a:ln>
                    <a:solidFill>
                      <a:schemeClr val="bg1">
                        <a:lumMod val="10000"/>
                      </a:schemeClr>
                    </a:solidFill>
                  </a:ln>
                  <a:solidFill>
                    <a:schemeClr val="accent2"/>
                  </a:solidFill>
                </a:rPr>
                <a:t>NAME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9A76E19-582A-4E14-9FF9-A872D31C3A34}"/>
                </a:ext>
              </a:extLst>
            </p:cNvPr>
            <p:cNvSpPr txBox="1"/>
            <p:nvPr/>
          </p:nvSpPr>
          <p:spPr>
            <a:xfrm>
              <a:off x="3951739" y="5078053"/>
              <a:ext cx="593547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>
                  <a:ln>
                    <a:solidFill>
                      <a:srgbClr val="000000"/>
                    </a:solidFill>
                  </a:ln>
                  <a:solidFill>
                    <a:schemeClr val="accent4"/>
                  </a:solidFill>
                </a:rPr>
                <a:t>Software Engineer, </a:t>
              </a:r>
              <a:r>
                <a:rPr lang="en-US" sz="5400" dirty="0">
                  <a:ln>
                    <a:solidFill>
                      <a:srgbClr val="000000"/>
                    </a:solidFill>
                  </a:ln>
                  <a:solidFill>
                    <a:schemeClr val="bg2"/>
                  </a:solidFill>
                </a:rPr>
                <a:t>Team</a:t>
              </a:r>
            </a:p>
          </p:txBody>
        </p:sp>
      </p:grpSp>
      <p:sp>
        <p:nvSpPr>
          <p:cNvPr id="8" name="AutoShape 2" descr="Image result for smiley face png">
            <a:extLst>
              <a:ext uri="{FF2B5EF4-FFF2-40B4-BE49-F238E27FC236}">
                <a16:creationId xmlns:a16="http://schemas.microsoft.com/office/drawing/2014/main" id="{0EF3C0BD-513C-4D59-8511-118E572A19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4838" y="1747838"/>
            <a:ext cx="3362325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Image result for smiley face png">
            <a:extLst>
              <a:ext uri="{FF2B5EF4-FFF2-40B4-BE49-F238E27FC236}">
                <a16:creationId xmlns:a16="http://schemas.microsoft.com/office/drawing/2014/main" id="{B70AC56A-CB81-4BF6-8B56-5B3F6D53D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459" y="4313672"/>
            <a:ext cx="1528762" cy="152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399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037C-DEEA-40C8-A3D6-21418CB29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473" y="2608808"/>
            <a:ext cx="11069053" cy="2364244"/>
          </a:xfrm>
        </p:spPr>
        <p:txBody>
          <a:bodyPr>
            <a:noAutofit/>
          </a:bodyPr>
          <a:lstStyle/>
          <a:p>
            <a:pPr algn="ctr"/>
            <a:r>
              <a:rPr lang="en-US" sz="20000" dirty="0">
                <a:ln>
                  <a:solidFill>
                    <a:srgbClr val="000000"/>
                  </a:solidFill>
                </a:ln>
                <a:solidFill>
                  <a:schemeClr val="accent4"/>
                </a:solidFill>
                <a:latin typeface="+mn-lt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869099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6638" y="241596"/>
            <a:ext cx="68621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FFFFFF"/>
                </a:solidFill>
                <a:latin typeface="+mj-lt"/>
              </a:rPr>
              <a:t>#</a:t>
            </a:r>
            <a:r>
              <a:rPr lang="en-US" sz="9600" dirty="0" err="1">
                <a:ln>
                  <a:solidFill>
                    <a:schemeClr val="bg1">
                      <a:lumMod val="10000"/>
                    </a:schemeClr>
                  </a:solidFill>
                </a:ln>
                <a:solidFill>
                  <a:srgbClr val="FFFFFF"/>
                </a:solidFill>
                <a:latin typeface="+mj-lt"/>
              </a:rPr>
              <a:t>Littlewins</a:t>
            </a:r>
            <a:endParaRPr lang="en-US" sz="9600" dirty="0">
              <a:ln>
                <a:solidFill>
                  <a:schemeClr val="bg1">
                    <a:lumMod val="10000"/>
                  </a:schemeClr>
                </a:solidFill>
              </a:ln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1030" name="Picture 6" descr="DoomGuy MÃ©mÃ© Glasses Mo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4553" y="132803"/>
            <a:ext cx="1429797" cy="1787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7818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54D456-3880-41BF-8A62-516CB62AEF14}"/>
              </a:ext>
            </a:extLst>
          </p:cNvPr>
          <p:cNvSpPr txBox="1"/>
          <p:nvPr/>
        </p:nvSpPr>
        <p:spPr>
          <a:xfrm>
            <a:off x="0" y="758281"/>
            <a:ext cx="11268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n>
                  <a:solidFill>
                    <a:srgbClr val="000000"/>
                  </a:solidFill>
                </a:ln>
                <a:solidFill>
                  <a:schemeClr val="accent4"/>
                </a:solidFill>
                <a:latin typeface="+mj-lt"/>
              </a:rPr>
              <a:t>Feature</a:t>
            </a:r>
          </a:p>
          <a:p>
            <a:r>
              <a:rPr lang="en-US" sz="9600" dirty="0">
                <a:ln>
                  <a:solidFill>
                    <a:srgbClr val="000000"/>
                  </a:solidFill>
                </a:ln>
                <a:solidFill>
                  <a:schemeClr val="accent4"/>
                </a:solidFill>
                <a:latin typeface="+mj-lt"/>
              </a:rPr>
              <a:t>Checklists </a:t>
            </a:r>
          </a:p>
          <a:p>
            <a:r>
              <a:rPr lang="en-US" sz="9600" dirty="0">
                <a:ln>
                  <a:solidFill>
                    <a:srgbClr val="000000"/>
                  </a:solidFill>
                </a:ln>
                <a:solidFill>
                  <a:schemeClr val="accent4"/>
                </a:solidFill>
                <a:latin typeface="+mj-lt"/>
              </a:rPr>
              <a:t>With </a:t>
            </a:r>
          </a:p>
          <a:p>
            <a:r>
              <a:rPr lang="en-US" sz="9600" dirty="0">
                <a:ln>
                  <a:solidFill>
                    <a:srgbClr val="000000"/>
                  </a:solidFill>
                </a:ln>
                <a:solidFill>
                  <a:schemeClr val="accent4"/>
                </a:solidFill>
                <a:latin typeface="+mj-lt"/>
              </a:rPr>
              <a:t>Elizabeth</a:t>
            </a:r>
          </a:p>
        </p:txBody>
      </p:sp>
    </p:spTree>
    <p:extLst>
      <p:ext uri="{BB962C8B-B14F-4D97-AF65-F5344CB8AC3E}">
        <p14:creationId xmlns:p14="http://schemas.microsoft.com/office/powerpoint/2010/main" val="3026081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188119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>
                <a:ln>
                  <a:solidFill>
                    <a:srgbClr val="000000"/>
                  </a:solidFill>
                </a:ln>
              </a:rPr>
              <a:t>Product Team Feature Checklist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431800" y="1254126"/>
            <a:ext cx="10718800" cy="5191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350"/>
              </a:spcAft>
              <a:buFontTx/>
              <a:buNone/>
              <a:defRPr sz="1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350"/>
              </a:spcAft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spcBef>
                <a:spcPts val="0"/>
              </a:spcBef>
              <a:spcAft>
                <a:spcPts val="350"/>
              </a:spcAft>
              <a:buClr>
                <a:srgbClr val="702082"/>
              </a:buClr>
              <a:buFont typeface="Wingdings" pitchFamily="2" charset="2"/>
              <a:buChar char="§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28600" algn="l" defTabSz="914400" rtl="0" eaLnBrk="1" latinLnBrk="0" hangingPunct="1">
              <a:spcBef>
                <a:spcPts val="0"/>
              </a:spcBef>
              <a:spcAft>
                <a:spcPts val="280"/>
              </a:spcAft>
              <a:buClr>
                <a:schemeClr val="accent6"/>
              </a:buClr>
              <a:buFont typeface="Wingdings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spcBef>
                <a:spcPts val="0"/>
              </a:spcBef>
              <a:spcAft>
                <a:spcPts val="280"/>
              </a:spcAft>
              <a:buClr>
                <a:srgbClr val="000000"/>
              </a:buClr>
              <a:buFont typeface="Arial" pitchFamily="34" charset="0"/>
              <a:buChar char="̵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05840" indent="-228600" algn="l" defTabSz="914400" rtl="0" eaLnBrk="1" latinLnBrk="0" hangingPunct="1">
              <a:spcBef>
                <a:spcPts val="0"/>
              </a:spcBef>
              <a:spcAft>
                <a:spcPts val="240"/>
              </a:spcAft>
              <a:buClr>
                <a:srgbClr val="000000"/>
              </a:buClr>
              <a:buFont typeface="Arial" pitchFamily="34" charset="0"/>
              <a:buChar char="̵"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80160" indent="-228600" algn="l" defTabSz="914400" rtl="0" eaLnBrk="1" latinLnBrk="0" hangingPunct="1">
              <a:spcBef>
                <a:spcPts val="0"/>
              </a:spcBef>
              <a:spcAft>
                <a:spcPts val="240"/>
              </a:spcAft>
              <a:buClr>
                <a:srgbClr val="000000"/>
              </a:buClr>
              <a:buFont typeface="Arial" pitchFamily="34" charset="0"/>
              <a:buChar char="̵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Bebas Neue Bold"/>
                <a:ea typeface="+mn-ea"/>
                <a:cs typeface="+mn-cs"/>
              </a:rPr>
              <a:t>The purpose of this checklist is to DO XYZ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431800" y="2286000"/>
            <a:ext cx="11303000" cy="4572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Bebas Neue Bold"/>
                <a:ea typeface="+mn-ea"/>
                <a:cs typeface="+mn-cs"/>
              </a:rPr>
              <a:t>STUFF</a:t>
            </a:r>
          </a:p>
          <a:p>
            <a:pPr marL="742950" lvl="1" indent="-285750">
              <a:spcBef>
                <a:spcPts val="1000"/>
              </a:spcBef>
              <a:defRPr/>
            </a:pPr>
            <a:r>
              <a:rPr lang="en-US" sz="2000" dirty="0">
                <a:solidFill>
                  <a:srgbClr val="E7E6E6"/>
                </a:solidFill>
                <a:latin typeface="Bebas Neue Bold"/>
              </a:rPr>
              <a:t>MORE STUFF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Bebas Neue Bold"/>
              <a:ea typeface="+mn-ea"/>
              <a:cs typeface="+mn-cs"/>
            </a:endParaRPr>
          </a:p>
          <a:p>
            <a:pPr marL="0" marR="0" lvl="2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Bebas Neue Bold"/>
              <a:ea typeface="+mn-ea"/>
              <a:cs typeface="+mn-cs"/>
            </a:endParaRPr>
          </a:p>
        </p:txBody>
      </p:sp>
      <p:sp>
        <p:nvSpPr>
          <p:cNvPr id="6" name="Sun 5"/>
          <p:cNvSpPr/>
          <p:nvPr/>
        </p:nvSpPr>
        <p:spPr>
          <a:xfrm>
            <a:off x="3127153" y="6098954"/>
            <a:ext cx="304800" cy="317500"/>
          </a:xfrm>
          <a:prstGeom prst="su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A2D8FF"/>
              </a:solidFill>
              <a:effectLst/>
              <a:uLnTx/>
              <a:uFillTx/>
              <a:latin typeface="Bebas Neue 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7712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54D456-3880-41BF-8A62-516CB62AEF14}"/>
              </a:ext>
            </a:extLst>
          </p:cNvPr>
          <p:cNvSpPr txBox="1"/>
          <p:nvPr/>
        </p:nvSpPr>
        <p:spPr>
          <a:xfrm>
            <a:off x="220901" y="1166842"/>
            <a:ext cx="112689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n>
                  <a:solidFill>
                    <a:srgbClr val="000000"/>
                  </a:solidFill>
                </a:ln>
                <a:solidFill>
                  <a:schemeClr val="accent4"/>
                </a:solidFill>
                <a:latin typeface="+mj-lt"/>
              </a:rPr>
              <a:t>Automation</a:t>
            </a:r>
          </a:p>
          <a:p>
            <a:r>
              <a:rPr lang="en-US" sz="9600" dirty="0">
                <a:ln>
                  <a:solidFill>
                    <a:srgbClr val="000000"/>
                  </a:solidFill>
                </a:ln>
                <a:solidFill>
                  <a:schemeClr val="accent4"/>
                </a:solidFill>
                <a:latin typeface="+mj-lt"/>
              </a:rPr>
              <a:t>With</a:t>
            </a:r>
          </a:p>
          <a:p>
            <a:r>
              <a:rPr lang="en-US" sz="9600" dirty="0">
                <a:ln>
                  <a:solidFill>
                    <a:srgbClr val="000000"/>
                  </a:solidFill>
                </a:ln>
                <a:solidFill>
                  <a:schemeClr val="accent4"/>
                </a:solidFill>
                <a:latin typeface="+mj-lt"/>
              </a:rPr>
              <a:t>Person</a:t>
            </a:r>
          </a:p>
        </p:txBody>
      </p:sp>
    </p:spTree>
    <p:extLst>
      <p:ext uri="{BB962C8B-B14F-4D97-AF65-F5344CB8AC3E}">
        <p14:creationId xmlns:p14="http://schemas.microsoft.com/office/powerpoint/2010/main" val="1681663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4C24DD2-542F-4FF8-89FD-A6F87BED07D9}"/>
              </a:ext>
            </a:extLst>
          </p:cNvPr>
          <p:cNvSpPr/>
          <p:nvPr/>
        </p:nvSpPr>
        <p:spPr>
          <a:xfrm>
            <a:off x="536721" y="1551009"/>
            <a:ext cx="3420320" cy="45067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CB0021-5E25-4D16-9498-DE5ABE60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Automation Suites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8F7D55-BA85-4736-844A-93EB007FBB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010E47-1076-48B5-89AC-248246EBE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	</a:t>
            </a:r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Here and Now:</a:t>
            </a:r>
          </a:p>
          <a:p>
            <a:endParaRPr lang="en-US" dirty="0">
              <a:solidFill>
                <a:schemeClr val="bg1"/>
              </a:solidFill>
              <a:ea typeface="Verdana" panose="020B0604030504040204" pitchFamily="34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UI Automation Suites: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BC: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	Nightly UI Regression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	Local UI Sanity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BA: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	Nightly UI Regression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	Local UI Sanity</a:t>
            </a:r>
          </a:p>
          <a:p>
            <a:endParaRPr lang="en-US" dirty="0">
              <a:solidFill>
                <a:schemeClr val="bg1"/>
              </a:solidFill>
              <a:ea typeface="Verdana" panose="020B0604030504040204" pitchFamily="34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API Automation Suites: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BC: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	Scheduled API Sanity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	Local API Sanity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BA: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	Scheduled API Sanity</a:t>
            </a:r>
          </a:p>
          <a:p>
            <a:r>
              <a:rPr lang="en-US" dirty="0">
                <a:solidFill>
                  <a:schemeClr val="bg1"/>
                </a:solidFill>
                <a:ea typeface="Verdana" panose="020B0604030504040204" pitchFamily="34" charset="0"/>
                <a:cs typeface="Courier New" panose="02070309020205020404" pitchFamily="49" charset="0"/>
              </a:rPr>
              <a:t>	Local API Sanity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	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33876F-AB46-4DBF-9C11-CCD77D7B5F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 2017 Willis Towers Watson. All rights reserved.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93C480-8980-4AFD-87EC-93F26D40D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58497" y="1551009"/>
            <a:ext cx="3979357" cy="2967151"/>
          </a:xfrm>
          <a:prstGeom prst="rect">
            <a:avLst/>
          </a:prstGeom>
        </p:spPr>
      </p:pic>
      <p:sp>
        <p:nvSpPr>
          <p:cNvPr id="10" name="Multiplication Sign 9">
            <a:extLst>
              <a:ext uri="{FF2B5EF4-FFF2-40B4-BE49-F238E27FC236}">
                <a16:creationId xmlns:a16="http://schemas.microsoft.com/office/drawing/2014/main" id="{007DA2AE-D089-469F-AEBD-69598CD0A098}"/>
              </a:ext>
            </a:extLst>
          </p:cNvPr>
          <p:cNvSpPr/>
          <p:nvPr/>
        </p:nvSpPr>
        <p:spPr>
          <a:xfrm>
            <a:off x="524467" y="1724628"/>
            <a:ext cx="3420320" cy="4159513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7683475A-6705-478F-871F-88C4DD1BA7B4}"/>
              </a:ext>
            </a:extLst>
          </p:cNvPr>
          <p:cNvSpPr/>
          <p:nvPr/>
        </p:nvSpPr>
        <p:spPr>
          <a:xfrm>
            <a:off x="8379009" y="1211739"/>
            <a:ext cx="1828800" cy="120737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What about DoD?</a:t>
            </a:r>
          </a:p>
        </p:txBody>
      </p:sp>
    </p:spTree>
    <p:extLst>
      <p:ext uri="{BB962C8B-B14F-4D97-AF65-F5344CB8AC3E}">
        <p14:creationId xmlns:p14="http://schemas.microsoft.com/office/powerpoint/2010/main" val="422197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54D456-3880-41BF-8A62-516CB62AEF14}"/>
              </a:ext>
            </a:extLst>
          </p:cNvPr>
          <p:cNvSpPr txBox="1"/>
          <p:nvPr/>
        </p:nvSpPr>
        <p:spPr>
          <a:xfrm>
            <a:off x="622473" y="-597103"/>
            <a:ext cx="1126893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0" dirty="0">
                <a:ln>
                  <a:solidFill>
                    <a:srgbClr val="000000"/>
                  </a:solidFill>
                </a:ln>
                <a:solidFill>
                  <a:schemeClr val="accent2">
                    <a:lumMod val="75000"/>
                  </a:schemeClr>
                </a:solidFill>
              </a:rPr>
              <a:t>REVERTS</a:t>
            </a:r>
          </a:p>
        </p:txBody>
      </p:sp>
      <p:pic>
        <p:nvPicPr>
          <p:cNvPr id="2050" name="Picture 2" descr="Image result for git revert">
            <a:extLst>
              <a:ext uri="{FF2B5EF4-FFF2-40B4-BE49-F238E27FC236}">
                <a16:creationId xmlns:a16="http://schemas.microsoft.com/office/drawing/2014/main" id="{3DE4A727-62AF-4C59-B0E9-655BBB126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>
            <a:off x="0" y="2614861"/>
            <a:ext cx="12192000" cy="4926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963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5011-E346-48CF-B391-9410F0A8A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090" y="365125"/>
            <a:ext cx="4217709" cy="1325563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rgbClr val="000000"/>
                </a:solidFill>
                <a:latin typeface="+mn-lt"/>
              </a:rPr>
              <a:t>GIT-Revert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4D540-2B70-41A8-88D7-D9CBE6E83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000000"/>
                </a:solidFill>
              </a:rPr>
              <a:t>Allows the ability to </a:t>
            </a:r>
            <a:r>
              <a:rPr lang="en-US" sz="4000" u="sng" dirty="0">
                <a:solidFill>
                  <a:srgbClr val="000000"/>
                </a:solidFill>
              </a:rPr>
              <a:t>revert</a:t>
            </a:r>
            <a:r>
              <a:rPr lang="en-US" sz="4000" dirty="0">
                <a:solidFill>
                  <a:srgbClr val="000000"/>
                </a:solidFill>
              </a:rPr>
              <a:t> one or more previous commits</a:t>
            </a:r>
          </a:p>
          <a:p>
            <a:r>
              <a:rPr lang="en-US" sz="4000" dirty="0">
                <a:solidFill>
                  <a:srgbClr val="000000"/>
                </a:solidFill>
              </a:rPr>
              <a:t>Replaces the code you are reverting with the previous version </a:t>
            </a:r>
          </a:p>
          <a:p>
            <a:r>
              <a:rPr lang="en-US" sz="4000" dirty="0">
                <a:solidFill>
                  <a:srgbClr val="000000"/>
                </a:solidFill>
              </a:rPr>
              <a:t>Applies the revert changes in a new commit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04B029-21D0-40D7-AF71-61A2B5B21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567" y="4852178"/>
            <a:ext cx="8696340" cy="155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73985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2|19.7|4.3|2.9|7.4|3.4|11.5|3.4|3.6|5.6|13.5"/>
</p:tagLst>
</file>

<file path=ppt/theme/theme1.xml><?xml version="1.0" encoding="utf-8"?>
<a:theme xmlns:a="http://schemas.openxmlformats.org/drawingml/2006/main" name="Office Theme">
  <a:themeElements>
    <a:clrScheme name="Custom 1">
      <a:dk1>
        <a:srgbClr val="4493CC"/>
      </a:dk1>
      <a:lt1>
        <a:srgbClr val="A2D8FF"/>
      </a:lt1>
      <a:dk2>
        <a:srgbClr val="2B5C7F"/>
      </a:dk2>
      <a:lt2>
        <a:srgbClr val="E7E6E6"/>
      </a:lt2>
      <a:accent1>
        <a:srgbClr val="516C7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Pacifico"/>
        <a:ea typeface=""/>
        <a:cs typeface=""/>
      </a:majorFont>
      <a:minorFont>
        <a:latin typeface="Bebas Neue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2170</TotalTime>
  <Words>145</Words>
  <Application>Microsoft Office PowerPoint</Application>
  <PresentationFormat>Widescreen</PresentationFormat>
  <Paragraphs>70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Pacifico</vt:lpstr>
      <vt:lpstr>Calibri</vt:lpstr>
      <vt:lpstr>Arial</vt:lpstr>
      <vt:lpstr>Courier New</vt:lpstr>
      <vt:lpstr>Verdana</vt:lpstr>
      <vt:lpstr>Showcard Gothic</vt:lpstr>
      <vt:lpstr>Bebas Neue Bold</vt:lpstr>
      <vt:lpstr>Bauhaus 93</vt:lpstr>
      <vt:lpstr>Office Theme</vt:lpstr>
      <vt:lpstr>Presentation Name</vt:lpstr>
      <vt:lpstr>Welcome, new hires!</vt:lpstr>
      <vt:lpstr>PowerPoint Presentation</vt:lpstr>
      <vt:lpstr>PowerPoint Presentation</vt:lpstr>
      <vt:lpstr>Product Team Feature Checklist</vt:lpstr>
      <vt:lpstr>PowerPoint Presentation</vt:lpstr>
      <vt:lpstr>Test Automation Suites</vt:lpstr>
      <vt:lpstr>PowerPoint Presentation</vt:lpstr>
      <vt:lpstr>GIT-Revert</vt:lpstr>
      <vt:lpstr>GIT-Revert</vt:lpstr>
      <vt:lpstr>GIT-Revert – command line</vt:lpstr>
      <vt:lpstr>GIT-Revert – Visual Studio</vt:lpstr>
      <vt:lpstr>GIT-Revert – Azure Devops</vt:lpstr>
      <vt:lpstr>PowerPoint Presentation</vt:lpstr>
      <vt:lpstr>PowerPoint Presentation</vt:lpstr>
      <vt:lpstr>History of our Impediments…</vt:lpstr>
      <vt:lpstr>Dev branch status</vt:lpstr>
      <vt:lpstr>PowerPoint Presentation</vt:lpstr>
      <vt:lpstr>One more thing…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Kloc</dc:creator>
  <cp:lastModifiedBy>Kloc, Andrew (Buffalo)</cp:lastModifiedBy>
  <cp:revision>73</cp:revision>
  <dcterms:created xsi:type="dcterms:W3CDTF">2018-10-08T01:54:54Z</dcterms:created>
  <dcterms:modified xsi:type="dcterms:W3CDTF">2019-07-23T13:20:01Z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c700311-1b20-487f-9129-30717d50ca8e_Enabled">
    <vt:lpwstr>True</vt:lpwstr>
  </property>
  <property fmtid="{D5CDD505-2E9C-101B-9397-08002B2CF9AE}" pid="3" name="MSIP_Label_9c700311-1b20-487f-9129-30717d50ca8e_SiteId">
    <vt:lpwstr>76e3921f-489b-4b7e-9547-9ea297add9b5</vt:lpwstr>
  </property>
  <property fmtid="{D5CDD505-2E9C-101B-9397-08002B2CF9AE}" pid="4" name="MSIP_Label_9c700311-1b20-487f-9129-30717d50ca8e_Owner">
    <vt:lpwstr>Andrew.Kloc@liazon.com</vt:lpwstr>
  </property>
  <property fmtid="{D5CDD505-2E9C-101B-9397-08002B2CF9AE}" pid="5" name="MSIP_Label_9c700311-1b20-487f-9129-30717d50ca8e_SetDate">
    <vt:lpwstr>2019-07-23T13:12:35.7649476Z</vt:lpwstr>
  </property>
  <property fmtid="{D5CDD505-2E9C-101B-9397-08002B2CF9AE}" pid="6" name="MSIP_Label_9c700311-1b20-487f-9129-30717d50ca8e_Name">
    <vt:lpwstr>Confidential</vt:lpwstr>
  </property>
  <property fmtid="{D5CDD505-2E9C-101B-9397-08002B2CF9AE}" pid="7" name="MSIP_Label_9c700311-1b20-487f-9129-30717d50ca8e_Application">
    <vt:lpwstr>Microsoft Azure Information Protection</vt:lpwstr>
  </property>
  <property fmtid="{D5CDD505-2E9C-101B-9397-08002B2CF9AE}" pid="8" name="MSIP_Label_9c700311-1b20-487f-9129-30717d50ca8e_ActionId">
    <vt:lpwstr>963f0ff1-092a-4fe1-85ba-e653e6d6ca8c</vt:lpwstr>
  </property>
  <property fmtid="{D5CDD505-2E9C-101B-9397-08002B2CF9AE}" pid="9" name="MSIP_Label_9c700311-1b20-487f-9129-30717d50ca8e_Extended_MSFT_Method">
    <vt:lpwstr>Automatic</vt:lpwstr>
  </property>
  <property fmtid="{D5CDD505-2E9C-101B-9397-08002B2CF9AE}" pid="10" name="MSIP_Label_d347b247-e90e-43a3-9d7b-004f14ae6873_Enabled">
    <vt:lpwstr>True</vt:lpwstr>
  </property>
  <property fmtid="{D5CDD505-2E9C-101B-9397-08002B2CF9AE}" pid="11" name="MSIP_Label_d347b247-e90e-43a3-9d7b-004f14ae6873_SiteId">
    <vt:lpwstr>76e3921f-489b-4b7e-9547-9ea297add9b5</vt:lpwstr>
  </property>
  <property fmtid="{D5CDD505-2E9C-101B-9397-08002B2CF9AE}" pid="12" name="MSIP_Label_d347b247-e90e-43a3-9d7b-004f14ae6873_Owner">
    <vt:lpwstr>Andrew.Kloc@liazon.com</vt:lpwstr>
  </property>
  <property fmtid="{D5CDD505-2E9C-101B-9397-08002B2CF9AE}" pid="13" name="MSIP_Label_d347b247-e90e-43a3-9d7b-004f14ae6873_SetDate">
    <vt:lpwstr>2019-07-23T13:12:35.7649476Z</vt:lpwstr>
  </property>
  <property fmtid="{D5CDD505-2E9C-101B-9397-08002B2CF9AE}" pid="14" name="MSIP_Label_d347b247-e90e-43a3-9d7b-004f14ae6873_Name">
    <vt:lpwstr>Anyone (No Protection)</vt:lpwstr>
  </property>
  <property fmtid="{D5CDD505-2E9C-101B-9397-08002B2CF9AE}" pid="15" name="MSIP_Label_d347b247-e90e-43a3-9d7b-004f14ae6873_Application">
    <vt:lpwstr>Microsoft Azure Information Protection</vt:lpwstr>
  </property>
  <property fmtid="{D5CDD505-2E9C-101B-9397-08002B2CF9AE}" pid="16" name="MSIP_Label_d347b247-e90e-43a3-9d7b-004f14ae6873_ActionId">
    <vt:lpwstr>963f0ff1-092a-4fe1-85ba-e653e6d6ca8c</vt:lpwstr>
  </property>
  <property fmtid="{D5CDD505-2E9C-101B-9397-08002B2CF9AE}" pid="17" name="MSIP_Label_d347b247-e90e-43a3-9d7b-004f14ae6873_Parent">
    <vt:lpwstr>9c700311-1b20-487f-9129-30717d50ca8e</vt:lpwstr>
  </property>
  <property fmtid="{D5CDD505-2E9C-101B-9397-08002B2CF9AE}" pid="18" name="MSIP_Label_d347b247-e90e-43a3-9d7b-004f14ae6873_Extended_MSFT_Method">
    <vt:lpwstr>Automatic</vt:lpwstr>
  </property>
  <property fmtid="{D5CDD505-2E9C-101B-9397-08002B2CF9AE}" pid="19" name="Sensitivity">
    <vt:lpwstr>Confidential Anyone (No Protection)</vt:lpwstr>
  </property>
</Properties>
</file>

<file path=docProps/thumbnail.jpeg>
</file>